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7" r:id="rId2"/>
    <p:sldId id="259" r:id="rId3"/>
    <p:sldId id="268" r:id="rId4"/>
    <p:sldId id="270" r:id="rId5"/>
    <p:sldId id="271" r:id="rId6"/>
    <p:sldId id="274" r:id="rId7"/>
    <p:sldId id="272" r:id="rId8"/>
    <p:sldId id="275" r:id="rId9"/>
    <p:sldId id="264" r:id="rId10"/>
    <p:sldId id="273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A76FAD0-A8F1-4420-A5B0-6C2A1484A63A}">
          <p14:sldIdLst>
            <p14:sldId id="267"/>
            <p14:sldId id="259"/>
            <p14:sldId id="268"/>
            <p14:sldId id="270"/>
            <p14:sldId id="271"/>
            <p14:sldId id="274"/>
            <p14:sldId id="272"/>
            <p14:sldId id="275"/>
            <p14:sldId id="264"/>
            <p14:sldId id="273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91B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9" autoAdjust="0"/>
    <p:restoredTop sz="94660"/>
  </p:normalViewPr>
  <p:slideViewPr>
    <p:cSldViewPr snapToGrid="0">
      <p:cViewPr>
        <p:scale>
          <a:sx n="66" d="100"/>
          <a:sy n="66" d="100"/>
        </p:scale>
        <p:origin x="1890" y="1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258AA-64F6-42F4-9C42-4070EEAF435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E8C95-5C18-4750-9744-DA0559D81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90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72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63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7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98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54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50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7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0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6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98852-D0B0-4016-AF19-BF51F19EB1C3}" type="datetimeFigureOut">
              <a:rPr lang="en-US" smtClean="0"/>
              <a:t>12/9/2018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6680E-7FC3-4768-A636-0D2CF31C5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45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BC4FFD8-BCEE-4658-97A5-F076B81CC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0"/>
            <a:ext cx="12192000" cy="6447077"/>
          </a:xfrm>
          <a:prstGeom prst="rect">
            <a:avLst/>
          </a:prstGeom>
        </p:spPr>
      </p:pic>
      <p:sp>
        <p:nvSpPr>
          <p:cNvPr id="4" name="자유형 36">
            <a:extLst>
              <a:ext uri="{FF2B5EF4-FFF2-40B4-BE49-F238E27FC236}">
                <a16:creationId xmlns:a16="http://schemas.microsoft.com/office/drawing/2014/main" id="{0D9E18D7-2A16-4385-9B86-D52CAB54DE18}"/>
              </a:ext>
            </a:extLst>
          </p:cNvPr>
          <p:cNvSpPr/>
          <p:nvPr/>
        </p:nvSpPr>
        <p:spPr>
          <a:xfrm flipV="1">
            <a:off x="0" y="6447077"/>
            <a:ext cx="12192000" cy="440419"/>
          </a:xfrm>
          <a:custGeom>
            <a:avLst/>
            <a:gdLst>
              <a:gd name="connsiteX0" fmla="*/ 0 w 12192000"/>
              <a:gd name="connsiteY0" fmla="*/ 584684 h 584684"/>
              <a:gd name="connsiteX1" fmla="*/ 423122 w 12192000"/>
              <a:gd name="connsiteY1" fmla="*/ 584684 h 584684"/>
              <a:gd name="connsiteX2" fmla="*/ 729157 w 12192000"/>
              <a:gd name="connsiteY2" fmla="*/ 296652 h 584684"/>
              <a:gd name="connsiteX3" fmla="*/ 1035192 w 12192000"/>
              <a:gd name="connsiteY3" fmla="*/ 584684 h 584684"/>
              <a:gd name="connsiteX4" fmla="*/ 12192000 w 12192000"/>
              <a:gd name="connsiteY4" fmla="*/ 584684 h 584684"/>
              <a:gd name="connsiteX5" fmla="*/ 12192000 w 12192000"/>
              <a:gd name="connsiteY5" fmla="*/ 0 h 584684"/>
              <a:gd name="connsiteX6" fmla="*/ 0 w 12192000"/>
              <a:gd name="connsiteY6" fmla="*/ 0 h 584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4684">
                <a:moveTo>
                  <a:pt x="0" y="584684"/>
                </a:moveTo>
                <a:lnTo>
                  <a:pt x="423122" y="584684"/>
                </a:lnTo>
                <a:lnTo>
                  <a:pt x="729157" y="296652"/>
                </a:lnTo>
                <a:lnTo>
                  <a:pt x="1035192" y="584684"/>
                </a:lnTo>
                <a:lnTo>
                  <a:pt x="12192000" y="584684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E11AF7-6158-4B53-9C72-FE4A33C2FD91}"/>
              </a:ext>
            </a:extLst>
          </p:cNvPr>
          <p:cNvSpPr txBox="1"/>
          <p:nvPr/>
        </p:nvSpPr>
        <p:spPr>
          <a:xfrm>
            <a:off x="251038" y="6448383"/>
            <a:ext cx="11940961" cy="2462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txBody>
          <a:bodyPr wrap="square" tIns="0" bIns="0" rtlCol="0" anchor="ctr">
            <a:spAutoFit/>
          </a:bodyPr>
          <a:lstStyle/>
          <a:p>
            <a:pPr algn="r"/>
            <a:r>
              <a:rPr lang="en-US" altLang="ko-KR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-윤고딕350" pitchFamily="18" charset="-127"/>
                <a:ea typeface="-윤고딕350" pitchFamily="18" charset="-127"/>
              </a:rPr>
              <a:t>2</a:t>
            </a:r>
            <a:r>
              <a:rPr lang="ko-KR" altLang="en-US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-윤고딕350" pitchFamily="18" charset="-127"/>
                <a:ea typeface="-윤고딕350" pitchFamily="18" charset="-127"/>
              </a:rPr>
              <a:t>조 </a:t>
            </a:r>
            <a:r>
              <a:rPr lang="ko-KR" altLang="en-US" sz="1600" b="1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-윤고딕350" pitchFamily="18" charset="-127"/>
                <a:ea typeface="-윤고딕350" pitchFamily="18" charset="-127"/>
              </a:rPr>
              <a:t>박규태</a:t>
            </a:r>
            <a:r>
              <a:rPr lang="en-US" altLang="ko-KR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-윤고딕350" pitchFamily="18" charset="-127"/>
                <a:ea typeface="-윤고딕350" pitchFamily="18" charset="-127"/>
              </a:rPr>
              <a:t>, </a:t>
            </a:r>
            <a:r>
              <a:rPr lang="ko-KR" altLang="en-US" sz="1600" b="1" spc="-15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-윤고딕350" pitchFamily="18" charset="-127"/>
                <a:ea typeface="-윤고딕350" pitchFamily="18" charset="-127"/>
              </a:rPr>
              <a:t>서민혁</a:t>
            </a:r>
            <a:r>
              <a:rPr lang="en-US" altLang="ko-KR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-윤고딕350" pitchFamily="18" charset="-127"/>
                <a:ea typeface="-윤고딕350" pitchFamily="18" charset="-127"/>
              </a:rPr>
              <a:t>, </a:t>
            </a:r>
            <a:r>
              <a:rPr lang="ko-KR" altLang="en-US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-윤고딕350" pitchFamily="18" charset="-127"/>
                <a:ea typeface="-윤고딕350" pitchFamily="18" charset="-127"/>
              </a:rPr>
              <a:t>조민기</a:t>
            </a:r>
            <a:endParaRPr lang="en-US" altLang="ko-KR" sz="1600" b="1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latin typeface="-윤고딕350" pitchFamily="18" charset="-127"/>
              <a:ea typeface="-윤고딕35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D51D23-F9E9-4CB1-9680-CAC5029B9720}"/>
              </a:ext>
            </a:extLst>
          </p:cNvPr>
          <p:cNvGrpSpPr/>
          <p:nvPr/>
        </p:nvGrpSpPr>
        <p:grpSpPr>
          <a:xfrm>
            <a:off x="0" y="127371"/>
            <a:ext cx="5911702" cy="1661258"/>
            <a:chOff x="353957" y="407362"/>
            <a:chExt cx="6536330" cy="166125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0204AD0-343A-44DA-803F-320A7761D8AD}"/>
                </a:ext>
              </a:extLst>
            </p:cNvPr>
            <p:cNvSpPr/>
            <p:nvPr/>
          </p:nvSpPr>
          <p:spPr>
            <a:xfrm>
              <a:off x="426422" y="407362"/>
              <a:ext cx="6427943" cy="35448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6D34A9-60BB-4ACA-9E13-5C93B5CCA143}"/>
                </a:ext>
              </a:extLst>
            </p:cNvPr>
            <p:cNvSpPr txBox="1"/>
            <p:nvPr/>
          </p:nvSpPr>
          <p:spPr>
            <a:xfrm>
              <a:off x="455052" y="455360"/>
              <a:ext cx="5188666" cy="24622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50" pitchFamily="18" charset="-127"/>
                  <a:ea typeface="-윤고딕350" pitchFamily="18" charset="-127"/>
                </a:rPr>
                <a:t>Machine learning and its applications – Prof. </a:t>
              </a:r>
              <a:r>
                <a:rPr lang="en-US" altLang="ko-KR" sz="1600" spc="-150" dirty="0" err="1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50" pitchFamily="18" charset="-127"/>
                  <a:ea typeface="-윤고딕350" pitchFamily="18" charset="-127"/>
                </a:rPr>
                <a:t>Seungchul</a:t>
              </a:r>
              <a:r>
                <a:rPr lang="en-US" altLang="ko-KR" sz="1600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-윤고딕350" pitchFamily="18" charset="-127"/>
                  <a:ea typeface="-윤고딕350" pitchFamily="18" charset="-127"/>
                </a:rPr>
                <a:t> Lee</a:t>
              </a:r>
              <a:endPara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58193E-83BE-4463-A360-979BEE63E712}"/>
                </a:ext>
              </a:extLst>
            </p:cNvPr>
            <p:cNvSpPr txBox="1"/>
            <p:nvPr/>
          </p:nvSpPr>
          <p:spPr>
            <a:xfrm>
              <a:off x="353957" y="905326"/>
              <a:ext cx="5754662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600" b="1" dirty="0">
                  <a:latin typeface="Franklin Gothic Medium Cond" panose="020B0606030402020204" pitchFamily="34" charset="0"/>
                  <a:ea typeface="-윤고딕350" panose="02030504000101010101" pitchFamily="18" charset="-127"/>
                </a:rPr>
                <a:t>사람 얼굴 생성 프로그램</a:t>
              </a:r>
              <a:endParaRPr lang="en-US" altLang="ko-KR" sz="5400" b="1" dirty="0">
                <a:latin typeface="Franklin Gothic Medium Cond" panose="020B0606030402020204" pitchFamily="34" charset="0"/>
                <a:ea typeface="-윤고딕350" panose="0203050400010101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6EE7D8-54E5-4D8F-8B80-5316EDCE6C79}"/>
                </a:ext>
              </a:extLst>
            </p:cNvPr>
            <p:cNvSpPr txBox="1"/>
            <p:nvPr/>
          </p:nvSpPr>
          <p:spPr>
            <a:xfrm>
              <a:off x="426422" y="1822399"/>
              <a:ext cx="6151359" cy="246221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  <a:alpha val="0"/>
                </a:schemeClr>
              </a:solidFill>
            </a:ln>
          </p:spPr>
          <p:txBody>
            <a:bodyPr wrap="square" tIns="0" bIns="0" rtlCol="0" anchor="ctr">
              <a:spAutoFit/>
            </a:bodyPr>
            <a:lstStyle/>
            <a:p>
              <a:r>
                <a:rPr lang="en-US" altLang="ko-KR" sz="1600" b="1" spc="-15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latin typeface="-윤고딕350" pitchFamily="18" charset="-127"/>
                  <a:ea typeface="-윤고딕350" pitchFamily="18" charset="-127"/>
                </a:rPr>
                <a:t>Face generating program based on non-biped machine learning</a:t>
              </a:r>
              <a:endParaRPr lang="ko-KR" altLang="en-US" sz="16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latin typeface="-윤고딕350" pitchFamily="18" charset="-127"/>
                <a:ea typeface="-윤고딕350" pitchFamily="18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03993EA-A329-464E-B9CB-386589346736}"/>
                </a:ext>
              </a:extLst>
            </p:cNvPr>
            <p:cNvCxnSpPr/>
            <p:nvPr/>
          </p:nvCxnSpPr>
          <p:spPr>
            <a:xfrm flipV="1">
              <a:off x="426422" y="1698591"/>
              <a:ext cx="6440115" cy="1710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7DFEC7AA-F9A6-45DA-BD79-DC3E0D0C8BF7}"/>
                </a:ext>
              </a:extLst>
            </p:cNvPr>
            <p:cNvCxnSpPr/>
            <p:nvPr/>
          </p:nvCxnSpPr>
          <p:spPr>
            <a:xfrm flipV="1">
              <a:off x="426422" y="796067"/>
              <a:ext cx="6463865" cy="2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3964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63"/>
          <p:cNvSpPr/>
          <p:nvPr/>
        </p:nvSpPr>
        <p:spPr>
          <a:xfrm>
            <a:off x="150132" y="1308538"/>
            <a:ext cx="6123077" cy="4451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output</a:t>
            </a:r>
          </a:p>
        </p:txBody>
      </p:sp>
      <p:sp>
        <p:nvSpPr>
          <p:cNvPr id="42" name="직사각형 62"/>
          <p:cNvSpPr/>
          <p:nvPr/>
        </p:nvSpPr>
        <p:spPr>
          <a:xfrm>
            <a:off x="154097" y="1753702"/>
            <a:ext cx="11360686" cy="4891647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0" y="341059"/>
            <a:ext cx="12204700" cy="46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416435"/>
            <a:ext cx="12192000" cy="655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64770" y="486136"/>
            <a:ext cx="1029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Rationale of Face generator –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결과물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81A0F5D-BC76-44AC-92D7-4F792A7B69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86" y="2528503"/>
            <a:ext cx="3983764" cy="39837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C1E8E6-971C-4465-B4E9-FFB95B379B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921" y="2634685"/>
            <a:ext cx="3983764" cy="3912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DB885E4-C68C-4C89-9620-FBF1A67DEF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2" y="2509527"/>
            <a:ext cx="3983764" cy="39837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40061B2-FC36-4AAA-AF32-6E2657D3EC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3" y="2509526"/>
            <a:ext cx="3912649" cy="39126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EB2FB0-0115-4CAB-A283-3681EAC58C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485" y="2655080"/>
            <a:ext cx="3983764" cy="398376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5A0B19-8982-4B6D-BE1E-C513DFFF41A3}"/>
              </a:ext>
            </a:extLst>
          </p:cNvPr>
          <p:cNvSpPr/>
          <p:nvPr/>
        </p:nvSpPr>
        <p:spPr>
          <a:xfrm>
            <a:off x="277661" y="1872319"/>
            <a:ext cx="109709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회 </a:t>
            </a:r>
            <a:r>
              <a:rPr lang="ko-KR" altLang="en-US" b="1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시행시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비하여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11st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 점차 진행할수록 실제 사람의 얼굴과 흡사한 결과물을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generate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남녀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노소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인종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기타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안경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수염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을 입력하지 않음에도 점차 실제 사람의 얼굴과 흡사한 결과물 제작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10E990-884C-4AD0-AACC-A5CCAD7673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049" y="2655079"/>
            <a:ext cx="3983764" cy="39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63"/>
          <p:cNvSpPr/>
          <p:nvPr/>
        </p:nvSpPr>
        <p:spPr>
          <a:xfrm>
            <a:off x="150132" y="1308538"/>
            <a:ext cx="5625953" cy="4451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Limitation</a:t>
            </a:r>
            <a:endParaRPr lang="en-US" altLang="ko-KR" sz="1600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8" name="직사각형 63"/>
          <p:cNvSpPr/>
          <p:nvPr/>
        </p:nvSpPr>
        <p:spPr>
          <a:xfrm>
            <a:off x="7171929" y="1992803"/>
            <a:ext cx="4800532" cy="465151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Implication</a:t>
            </a:r>
          </a:p>
        </p:txBody>
      </p:sp>
      <p:sp>
        <p:nvSpPr>
          <p:cNvPr id="42" name="직사각형 62"/>
          <p:cNvSpPr/>
          <p:nvPr/>
        </p:nvSpPr>
        <p:spPr>
          <a:xfrm>
            <a:off x="154097" y="1753703"/>
            <a:ext cx="5621988" cy="494047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</p:txBody>
      </p:sp>
      <p:sp>
        <p:nvSpPr>
          <p:cNvPr id="60" name="직사각형 62"/>
          <p:cNvSpPr/>
          <p:nvPr/>
        </p:nvSpPr>
        <p:spPr>
          <a:xfrm>
            <a:off x="7171929" y="2457954"/>
            <a:ext cx="4800532" cy="357643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</p:txBody>
      </p:sp>
      <p:sp>
        <p:nvSpPr>
          <p:cNvPr id="73" name="순서도: 수동 연산 72"/>
          <p:cNvSpPr/>
          <p:nvPr/>
        </p:nvSpPr>
        <p:spPr>
          <a:xfrm rot="16200000">
            <a:off x="3854478" y="3619189"/>
            <a:ext cx="5198125" cy="1046440"/>
          </a:xfrm>
          <a:prstGeom prst="flowChartManualOperation">
            <a:avLst/>
          </a:prstGeom>
          <a:gradFill>
            <a:gsLst>
              <a:gs pos="0">
                <a:schemeClr val="bg1">
                  <a:lumMod val="65000"/>
                  <a:alpha val="83000"/>
                </a:schemeClr>
              </a:gs>
              <a:gs pos="50000">
                <a:schemeClr val="bg1">
                  <a:lumMod val="85000"/>
                  <a:alpha val="81000"/>
                </a:schemeClr>
              </a:gs>
              <a:gs pos="100000">
                <a:schemeClr val="bg1">
                  <a:lumMod val="95000"/>
                  <a:alpha val="72000"/>
                </a:schemeClr>
              </a:gs>
            </a:gsLst>
            <a:lin ang="5400000" scaled="0"/>
          </a:gra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" y="341106"/>
            <a:ext cx="12204700" cy="46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418536"/>
            <a:ext cx="12192000" cy="655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74602" y="456640"/>
            <a:ext cx="443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Limitation &amp; Implication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315544" y="2782927"/>
            <a:ext cx="465691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충분한 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학습시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실제 인간과 아주 흡사한 얼굴 형태를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generate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할 것으로 기대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추가적인 데이터베이스가 누적되면 외부의 지도 없이도 보다 정밀한 결과물 예상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비지도학습을 통해 얻은 결과물로 다시 지도학습을 하여 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맞춤식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사람 얼굴을 만들어낼 수 있음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ko-KR" altLang="en-US" sz="800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향후 이를 통해 상업적 용도로 사용될 수 있는 소프트웨어 개발 가능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400479" y="1992803"/>
            <a:ext cx="45719" cy="248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25214" y="1992803"/>
            <a:ext cx="357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학습 횟수의 한정성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1337" y="2362135"/>
            <a:ext cx="4824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12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시간씩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10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일 학습의 결과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10%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밖에 진행되지 않았기에 충분한 횟수의 비지도 학습을 시키지 못함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400479" y="3702667"/>
            <a:ext cx="45719" cy="248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25214" y="3642061"/>
            <a:ext cx="357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표본의 </a:t>
            </a:r>
            <a:r>
              <a:rPr lang="ko-KR" altLang="en-US" b="1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부정확성</a:t>
            </a:r>
            <a:endParaRPr lang="ko-KR" altLang="en-US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3791" y="4007096"/>
            <a:ext cx="4911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연예인 얼굴 데이터베이스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20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만개 이외에도 신체적 특징에 따른 데이터베이스를 구하지 못함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각 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특징별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학습 미비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25214" y="5326128"/>
            <a:ext cx="357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지도 학습의 미비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9557" y="5711225"/>
            <a:ext cx="4728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지도 함수를 통해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‘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패러미터＇에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따른 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맞춤식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얼굴을 만들고자 했으나 미비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400479" y="5384276"/>
            <a:ext cx="45719" cy="2481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503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" y="341106"/>
            <a:ext cx="12204700" cy="46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418536"/>
            <a:ext cx="12192000" cy="655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68501" y="3498089"/>
            <a:ext cx="9806090" cy="74286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사다리꼴 5"/>
          <p:cNvSpPr/>
          <p:nvPr/>
        </p:nvSpPr>
        <p:spPr>
          <a:xfrm>
            <a:off x="472143" y="4483500"/>
            <a:ext cx="11274734" cy="558175"/>
          </a:xfrm>
          <a:custGeom>
            <a:avLst/>
            <a:gdLst>
              <a:gd name="connsiteX0" fmla="*/ 0 w 10628348"/>
              <a:gd name="connsiteY0" fmla="*/ 648072 h 648072"/>
              <a:gd name="connsiteX1" fmla="*/ 485866 w 10628348"/>
              <a:gd name="connsiteY1" fmla="*/ 0 h 648072"/>
              <a:gd name="connsiteX2" fmla="*/ 10142482 w 10628348"/>
              <a:gd name="connsiteY2" fmla="*/ 0 h 648072"/>
              <a:gd name="connsiteX3" fmla="*/ 10628348 w 10628348"/>
              <a:gd name="connsiteY3" fmla="*/ 648072 h 648072"/>
              <a:gd name="connsiteX4" fmla="*/ 0 w 10628348"/>
              <a:gd name="connsiteY4" fmla="*/ 648072 h 648072"/>
              <a:gd name="connsiteX0" fmla="*/ 0 w 11274734"/>
              <a:gd name="connsiteY0" fmla="*/ 679603 h 679603"/>
              <a:gd name="connsiteX1" fmla="*/ 1132252 w 11274734"/>
              <a:gd name="connsiteY1" fmla="*/ 0 h 679603"/>
              <a:gd name="connsiteX2" fmla="*/ 10788868 w 11274734"/>
              <a:gd name="connsiteY2" fmla="*/ 0 h 679603"/>
              <a:gd name="connsiteX3" fmla="*/ 11274734 w 11274734"/>
              <a:gd name="connsiteY3" fmla="*/ 648072 h 679603"/>
              <a:gd name="connsiteX4" fmla="*/ 0 w 11274734"/>
              <a:gd name="connsiteY4" fmla="*/ 679603 h 67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4734" h="679603">
                <a:moveTo>
                  <a:pt x="0" y="679603"/>
                </a:moveTo>
                <a:lnTo>
                  <a:pt x="1132252" y="0"/>
                </a:lnTo>
                <a:lnTo>
                  <a:pt x="10788868" y="0"/>
                </a:lnTo>
                <a:lnTo>
                  <a:pt x="11274734" y="648072"/>
                </a:lnTo>
                <a:lnTo>
                  <a:pt x="0" y="679603"/>
                </a:lnTo>
                <a:close/>
              </a:path>
            </a:pathLst>
          </a:custGeom>
          <a:gradFill>
            <a:gsLst>
              <a:gs pos="0">
                <a:schemeClr val="bg1">
                  <a:lumMod val="65000"/>
                  <a:alpha val="83000"/>
                </a:schemeClr>
              </a:gs>
              <a:gs pos="50000">
                <a:schemeClr val="bg1">
                  <a:lumMod val="85000"/>
                  <a:alpha val="81000"/>
                </a:schemeClr>
              </a:gs>
              <a:gs pos="100000">
                <a:schemeClr val="bg1">
                  <a:lumMod val="95000"/>
                  <a:alpha val="7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3339" y="5103395"/>
            <a:ext cx="11921090" cy="1543586"/>
            <a:chOff x="143339" y="5610502"/>
            <a:chExt cx="11921090" cy="1265126"/>
          </a:xfrm>
        </p:grpSpPr>
        <p:sp>
          <p:nvSpPr>
            <p:cNvPr id="99" name="직사각형 98"/>
            <p:cNvSpPr/>
            <p:nvPr/>
          </p:nvSpPr>
          <p:spPr>
            <a:xfrm>
              <a:off x="146958" y="5744746"/>
              <a:ext cx="5901037" cy="1130882"/>
            </a:xfrm>
            <a:prstGeom prst="rect">
              <a:avLst/>
            </a:prstGeom>
            <a:noFill/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147624" y="5722496"/>
              <a:ext cx="5901037" cy="1153132"/>
            </a:xfrm>
            <a:prstGeom prst="rect">
              <a:avLst/>
            </a:prstGeom>
            <a:noFill/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627915" y="5631640"/>
              <a:ext cx="5444463" cy="2646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6644349" y="5631640"/>
              <a:ext cx="5420080" cy="26461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07" name="눈물 방울 106"/>
            <p:cNvSpPr/>
            <p:nvPr/>
          </p:nvSpPr>
          <p:spPr>
            <a:xfrm>
              <a:off x="6144007" y="5610502"/>
              <a:ext cx="409188" cy="337568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2</a:t>
              </a:r>
              <a:endPara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143339" y="5610502"/>
              <a:ext cx="409188" cy="337568"/>
              <a:chOff x="143339" y="5610502"/>
              <a:chExt cx="409188" cy="337568"/>
            </a:xfrm>
          </p:grpSpPr>
          <p:sp>
            <p:nvSpPr>
              <p:cNvPr id="105" name="눈물 방울 104"/>
              <p:cNvSpPr/>
              <p:nvPr/>
            </p:nvSpPr>
            <p:spPr>
              <a:xfrm>
                <a:off x="143339" y="5610502"/>
                <a:ext cx="409188" cy="337568"/>
              </a:xfrm>
              <a:prstGeom prst="teardrop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000" b="1" dirty="0"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sz="2000" b="1" dirty="0"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78" name="타원 77"/>
              <p:cNvSpPr/>
              <p:nvPr/>
            </p:nvSpPr>
            <p:spPr>
              <a:xfrm>
                <a:off x="201172" y="5636562"/>
                <a:ext cx="293522" cy="2854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rgbClr val="667789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1</a:t>
                </a:r>
                <a:endParaRPr lang="ko-KR" altLang="en-US" sz="1600" b="1" dirty="0">
                  <a:solidFill>
                    <a:srgbClr val="667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627915" y="5986781"/>
              <a:ext cx="5399359" cy="529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비지도 학습을 기반으로 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20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만개의 사진을 구한 후 학습시킴으로 사람 얼굴을 생성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44349" y="5944160"/>
              <a:ext cx="5018337" cy="756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신체적 특징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눈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, 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코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, 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입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, 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안경 등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에 대한 지도학습 없이 컴퓨터가 패턴을 파악하게 만들고자 함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4066" y="3538099"/>
            <a:ext cx="1550312" cy="673833"/>
            <a:chOff x="153874" y="4109000"/>
            <a:chExt cx="1550312" cy="445769"/>
          </a:xfrm>
        </p:grpSpPr>
        <p:sp>
          <p:nvSpPr>
            <p:cNvPr id="92" name="직사각형 91"/>
            <p:cNvSpPr/>
            <p:nvPr/>
          </p:nvSpPr>
          <p:spPr>
            <a:xfrm>
              <a:off x="153874" y="4109000"/>
              <a:ext cx="1550312" cy="44576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5231" y="4202584"/>
              <a:ext cx="1152077" cy="244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Purpose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092888" y="3569226"/>
            <a:ext cx="9546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데이터를 기반으로 학습을 통해 사람 얼굴의 패턴을 학습하고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본인의 이상형에 맞는 얼굴을 생성함으로 통해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‘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이상형 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생성기＇를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만들고자 함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70215" y="4612749"/>
            <a:ext cx="827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Topic :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비지도 학습을 기반으로 한 사람 얼굴 생성 프로그램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4673" y="445944"/>
            <a:ext cx="9808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Background &amp; Purpose of this Topic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204749D-4CC9-4779-9AD3-A34DBBC9CEB2}"/>
              </a:ext>
            </a:extLst>
          </p:cNvPr>
          <p:cNvGrpSpPr/>
          <p:nvPr/>
        </p:nvGrpSpPr>
        <p:grpSpPr>
          <a:xfrm>
            <a:off x="189485" y="1402681"/>
            <a:ext cx="11693088" cy="1859676"/>
            <a:chOff x="129197" y="1563449"/>
            <a:chExt cx="11693088" cy="185967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4E99510-9B66-4FEE-9B66-77FC6F3883B6}"/>
                </a:ext>
              </a:extLst>
            </p:cNvPr>
            <p:cNvSpPr/>
            <p:nvPr/>
          </p:nvSpPr>
          <p:spPr>
            <a:xfrm>
              <a:off x="129197" y="1563450"/>
              <a:ext cx="1550312" cy="185967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pic>
          <p:nvPicPr>
            <p:cNvPr id="32" name="Picture 4" descr="C:\Users\지원\Downloads\screen54.png">
              <a:extLst>
                <a:ext uri="{FF2B5EF4-FFF2-40B4-BE49-F238E27FC236}">
                  <a16:creationId xmlns:a16="http://schemas.microsoft.com/office/drawing/2014/main" id="{F2FA05DF-4431-417A-9B65-ACA5394EB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109" y="1761277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772ED3E-3D3A-4350-A45B-83418C5FB357}"/>
                </a:ext>
              </a:extLst>
            </p:cNvPr>
            <p:cNvSpPr txBox="1"/>
            <p:nvPr/>
          </p:nvSpPr>
          <p:spPr>
            <a:xfrm>
              <a:off x="2884272" y="1702244"/>
              <a:ext cx="87181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컴퓨터를 통해 세상에 존재하지 않는 </a:t>
              </a:r>
              <a:r>
                <a:rPr lang="en-US" altLang="ko-KR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‘</a:t>
              </a:r>
              <a:r>
                <a:rPr lang="ko-KR" altLang="en-US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리얼한 사람 </a:t>
              </a:r>
              <a:r>
                <a:rPr lang="ko-KR" altLang="en-US" b="1" dirty="0" err="1">
                  <a:latin typeface="-윤고딕330" panose="02030504000101010101" pitchFamily="18" charset="-127"/>
                  <a:ea typeface="-윤고딕330" panose="02030504000101010101" pitchFamily="18" charset="-127"/>
                </a:rPr>
                <a:t>얼굴＇을</a:t>
              </a:r>
              <a:r>
                <a:rPr lang="ko-KR" altLang="en-US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생성하고자 함</a:t>
              </a:r>
              <a:endPara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    celebrity database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에서 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20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만개의 사진을 구한 후 패턴을 인식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2C84289-7400-4476-A26F-72AC7ABB51B5}"/>
                </a:ext>
              </a:extLst>
            </p:cNvPr>
            <p:cNvSpPr/>
            <p:nvPr/>
          </p:nvSpPr>
          <p:spPr>
            <a:xfrm>
              <a:off x="1928309" y="1563449"/>
              <a:ext cx="9806090" cy="1859675"/>
            </a:xfrm>
            <a:prstGeom prst="rect">
              <a:avLst/>
            </a:prstGeom>
            <a:noFill/>
            <a:ln w="31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C525FBC-55E4-4547-B64A-E8A32402F4FC}"/>
                </a:ext>
              </a:extLst>
            </p:cNvPr>
            <p:cNvSpPr txBox="1"/>
            <p:nvPr/>
          </p:nvSpPr>
          <p:spPr>
            <a:xfrm>
              <a:off x="192739" y="2308620"/>
              <a:ext cx="1529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Background</a:t>
              </a:r>
              <a:endParaRPr lang="ko-KR" altLang="en-US" b="1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8D15F3-B23E-441A-9CE6-48886985DA76}"/>
                </a:ext>
              </a:extLst>
            </p:cNvPr>
            <p:cNvSpPr txBox="1"/>
            <p:nvPr/>
          </p:nvSpPr>
          <p:spPr>
            <a:xfrm>
              <a:off x="2884272" y="2664867"/>
              <a:ext cx="89380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맞춤식으로 원하는 </a:t>
              </a:r>
              <a:r>
                <a:rPr lang="ko-KR" altLang="en-US" b="1" dirty="0" err="1">
                  <a:latin typeface="-윤고딕330" panose="02030504000101010101" pitchFamily="18" charset="-127"/>
                  <a:ea typeface="-윤고딕330" panose="02030504000101010101" pitchFamily="18" charset="-127"/>
                </a:rPr>
                <a:t>패러미터에</a:t>
              </a:r>
              <a:r>
                <a:rPr lang="ko-KR" altLang="en-US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따른 사람 얼굴을 만드는 것이 목표</a:t>
              </a:r>
              <a:r>
                <a:rPr lang="en-US" altLang="ko-KR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		   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ko-KR" altLang="en-US" dirty="0" err="1">
                  <a:latin typeface="-윤고딕330" panose="02030504000101010101" pitchFamily="18" charset="-127"/>
                  <a:ea typeface="-윤고딕330" panose="02030504000101010101" pitchFamily="18" charset="-127"/>
                </a:rPr>
                <a:t>패러미터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남자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/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여자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, 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흑인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/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백인 등</a:t>
              </a:r>
              <a:r>
                <a:rPr lang="en-US" altLang="ko-KR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에 따른 특징을 학습하고자 </a:t>
              </a:r>
              <a:r>
                <a:rPr lang="ko-KR" altLang="en-US" dirty="0" err="1">
                  <a:latin typeface="-윤고딕330" panose="02030504000101010101" pitchFamily="18" charset="-127"/>
                  <a:ea typeface="-윤고딕330" panose="02030504000101010101" pitchFamily="18" charset="-127"/>
                </a:rPr>
                <a:t>머신러닝을</a:t>
              </a:r>
              <a:r>
                <a:rPr lang="ko-KR" altLang="en-US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 실시</a:t>
              </a:r>
            </a:p>
          </p:txBody>
        </p:sp>
        <p:pic>
          <p:nvPicPr>
            <p:cNvPr id="37" name="Picture 5" descr="C:\Users\지원\Downloads\user91.png">
              <a:extLst>
                <a:ext uri="{FF2B5EF4-FFF2-40B4-BE49-F238E27FC236}">
                  <a16:creationId xmlns:a16="http://schemas.microsoft.com/office/drawing/2014/main" id="{1E3AE5BD-F6A8-40E9-9B67-C61CAA5E1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4109" y="2664867"/>
              <a:ext cx="667742" cy="667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024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63"/>
          <p:cNvSpPr/>
          <p:nvPr/>
        </p:nvSpPr>
        <p:spPr>
          <a:xfrm>
            <a:off x="150132" y="1308538"/>
            <a:ext cx="6123077" cy="4451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필요한 라이브러리 및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helper, </a:t>
            </a:r>
            <a:r>
              <a:rPr lang="en-US" altLang="ko-KR" b="1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problem_unittests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설명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</a:p>
        </p:txBody>
      </p:sp>
      <p:sp>
        <p:nvSpPr>
          <p:cNvPr id="42" name="직사각형 62"/>
          <p:cNvSpPr/>
          <p:nvPr/>
        </p:nvSpPr>
        <p:spPr>
          <a:xfrm>
            <a:off x="154097" y="1753702"/>
            <a:ext cx="11360686" cy="3291263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0" y="341059"/>
            <a:ext cx="12204700" cy="46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416435"/>
            <a:ext cx="12192000" cy="655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64770" y="486136"/>
            <a:ext cx="1029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Rationale of face generator – (1)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데이터베이스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및 세팅</a:t>
            </a:r>
            <a:endParaRPr lang="en-US" altLang="ko-KR" sz="2800" b="1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086" y="1956437"/>
            <a:ext cx="10424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설치 필요 라이브러리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  math,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os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hashlib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urlretrieve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zipfile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gzip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numpy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shutil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pillow,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tqdm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tensorflow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matplotlib, warnings, cv2, mock,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deepcopy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glob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1086" y="2965770"/>
            <a:ext cx="10424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Helper</a:t>
            </a:r>
          </a:p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celeba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에서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20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만개의 연예인 사진을 다운받고 이를 학습 시킬 수 있는 데이터셋으로 만드는 일련의 코딩 과정</a:t>
            </a:r>
          </a:p>
        </p:txBody>
      </p:sp>
      <p:sp>
        <p:nvSpPr>
          <p:cNvPr id="54" name="사다리꼴 5"/>
          <p:cNvSpPr/>
          <p:nvPr/>
        </p:nvSpPr>
        <p:spPr>
          <a:xfrm>
            <a:off x="174144" y="5044965"/>
            <a:ext cx="11492340" cy="744706"/>
          </a:xfrm>
          <a:custGeom>
            <a:avLst/>
            <a:gdLst>
              <a:gd name="connsiteX0" fmla="*/ 0 w 10628348"/>
              <a:gd name="connsiteY0" fmla="*/ 648072 h 648072"/>
              <a:gd name="connsiteX1" fmla="*/ 485866 w 10628348"/>
              <a:gd name="connsiteY1" fmla="*/ 0 h 648072"/>
              <a:gd name="connsiteX2" fmla="*/ 10142482 w 10628348"/>
              <a:gd name="connsiteY2" fmla="*/ 0 h 648072"/>
              <a:gd name="connsiteX3" fmla="*/ 10628348 w 10628348"/>
              <a:gd name="connsiteY3" fmla="*/ 648072 h 648072"/>
              <a:gd name="connsiteX4" fmla="*/ 0 w 10628348"/>
              <a:gd name="connsiteY4" fmla="*/ 648072 h 648072"/>
              <a:gd name="connsiteX0" fmla="*/ 0 w 11274734"/>
              <a:gd name="connsiteY0" fmla="*/ 679603 h 679603"/>
              <a:gd name="connsiteX1" fmla="*/ 1132252 w 11274734"/>
              <a:gd name="connsiteY1" fmla="*/ 0 h 679603"/>
              <a:gd name="connsiteX2" fmla="*/ 10788868 w 11274734"/>
              <a:gd name="connsiteY2" fmla="*/ 0 h 679603"/>
              <a:gd name="connsiteX3" fmla="*/ 11274734 w 11274734"/>
              <a:gd name="connsiteY3" fmla="*/ 648072 h 679603"/>
              <a:gd name="connsiteX4" fmla="*/ 0 w 11274734"/>
              <a:gd name="connsiteY4" fmla="*/ 679603 h 679603"/>
              <a:gd name="connsiteX0" fmla="*/ 0 w 11747700"/>
              <a:gd name="connsiteY0" fmla="*/ 679603 h 679603"/>
              <a:gd name="connsiteX1" fmla="*/ 1132252 w 11747700"/>
              <a:gd name="connsiteY1" fmla="*/ 0 h 679603"/>
              <a:gd name="connsiteX2" fmla="*/ 10788868 w 11747700"/>
              <a:gd name="connsiteY2" fmla="*/ 0 h 679603"/>
              <a:gd name="connsiteX3" fmla="*/ 11747700 w 11747700"/>
              <a:gd name="connsiteY3" fmla="*/ 648071 h 679603"/>
              <a:gd name="connsiteX4" fmla="*/ 0 w 11747700"/>
              <a:gd name="connsiteY4" fmla="*/ 679603 h 679603"/>
              <a:gd name="connsiteX0" fmla="*/ 0 w 11873824"/>
              <a:gd name="connsiteY0" fmla="*/ 679603 h 679603"/>
              <a:gd name="connsiteX1" fmla="*/ 1132252 w 11873824"/>
              <a:gd name="connsiteY1" fmla="*/ 0 h 679603"/>
              <a:gd name="connsiteX2" fmla="*/ 10788868 w 11873824"/>
              <a:gd name="connsiteY2" fmla="*/ 0 h 679603"/>
              <a:gd name="connsiteX3" fmla="*/ 11873824 w 11873824"/>
              <a:gd name="connsiteY3" fmla="*/ 648071 h 679603"/>
              <a:gd name="connsiteX4" fmla="*/ 0 w 11873824"/>
              <a:gd name="connsiteY4" fmla="*/ 679603 h 679603"/>
              <a:gd name="connsiteX0" fmla="*/ 0 w 11889589"/>
              <a:gd name="connsiteY0" fmla="*/ 679603 h 679603"/>
              <a:gd name="connsiteX1" fmla="*/ 1132252 w 11889589"/>
              <a:gd name="connsiteY1" fmla="*/ 0 h 679603"/>
              <a:gd name="connsiteX2" fmla="*/ 10788868 w 11889589"/>
              <a:gd name="connsiteY2" fmla="*/ 0 h 679603"/>
              <a:gd name="connsiteX3" fmla="*/ 11889589 w 11889589"/>
              <a:gd name="connsiteY3" fmla="*/ 668237 h 679603"/>
              <a:gd name="connsiteX4" fmla="*/ 0 w 11889589"/>
              <a:gd name="connsiteY4" fmla="*/ 679603 h 679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89589" h="679603">
                <a:moveTo>
                  <a:pt x="0" y="679603"/>
                </a:moveTo>
                <a:lnTo>
                  <a:pt x="1132252" y="0"/>
                </a:lnTo>
                <a:lnTo>
                  <a:pt x="10788868" y="0"/>
                </a:lnTo>
                <a:lnTo>
                  <a:pt x="11889589" y="668237"/>
                </a:lnTo>
                <a:lnTo>
                  <a:pt x="0" y="679603"/>
                </a:lnTo>
                <a:close/>
              </a:path>
            </a:pathLst>
          </a:custGeom>
          <a:gradFill>
            <a:gsLst>
              <a:gs pos="0">
                <a:schemeClr val="bg1">
                  <a:lumMod val="65000"/>
                  <a:alpha val="83000"/>
                </a:schemeClr>
              </a:gs>
              <a:gs pos="50000">
                <a:schemeClr val="bg1">
                  <a:lumMod val="85000"/>
                  <a:alpha val="81000"/>
                </a:schemeClr>
              </a:gs>
              <a:gs pos="100000">
                <a:schemeClr val="bg1">
                  <a:lumMod val="95000"/>
                  <a:alpha val="7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0" name="직사각형 63"/>
          <p:cNvSpPr/>
          <p:nvPr/>
        </p:nvSpPr>
        <p:spPr>
          <a:xfrm>
            <a:off x="150132" y="5344506"/>
            <a:ext cx="6123077" cy="4451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20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만개의 연예인 사진 데이터베이스 구축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1" name="직사각형 62"/>
          <p:cNvSpPr/>
          <p:nvPr/>
        </p:nvSpPr>
        <p:spPr>
          <a:xfrm>
            <a:off x="174143" y="5805437"/>
            <a:ext cx="11360686" cy="737249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1086" y="5934438"/>
            <a:ext cx="1079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/>
              </a:rPr>
              <a:t>인종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/>
              </a:rPr>
              <a:t>,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/>
              </a:rPr>
              <a:t>남녀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/>
              </a:rPr>
              <a:t>,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/>
              </a:rPr>
              <a:t>노소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/>
              </a:rPr>
              <a:t>,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/>
              </a:rPr>
              <a:t>기타 사항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/>
              </a:rPr>
              <a:t>(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/>
              </a:rPr>
              <a:t>안경 등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/>
              </a:rPr>
              <a:t>)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/>
              </a:rPr>
              <a:t>에 대한 지도 없이 같은 크기로 잘라낸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/>
              </a:rPr>
              <a:t>20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/>
              </a:rPr>
              <a:t>만개의 사진을 가공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EA946C-578C-4771-9BB0-CFE69368EA58}"/>
              </a:ext>
            </a:extLst>
          </p:cNvPr>
          <p:cNvSpPr txBox="1"/>
          <p:nvPr/>
        </p:nvSpPr>
        <p:spPr>
          <a:xfrm>
            <a:off x="531086" y="3931286"/>
            <a:ext cx="10424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problem_unittests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 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작성된 함수들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머신러닝에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필요한 기능들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의 기능이 문제없는지 체크하는 코딩 과정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8FAF798-73A3-4580-AF09-6FDCD1542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" y="1138357"/>
            <a:ext cx="10943950" cy="5462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F4DBE6-F296-4EDA-9352-ABC10560F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7" y="1101178"/>
            <a:ext cx="8326522" cy="57568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0F7D4C-8628-440F-A6A7-0D8F2D475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" y="1052874"/>
            <a:ext cx="8326522" cy="58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8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63"/>
          <p:cNvSpPr/>
          <p:nvPr/>
        </p:nvSpPr>
        <p:spPr>
          <a:xfrm>
            <a:off x="150132" y="1308538"/>
            <a:ext cx="6123077" cy="4451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model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input function</a:t>
            </a:r>
          </a:p>
        </p:txBody>
      </p:sp>
      <p:sp>
        <p:nvSpPr>
          <p:cNvPr id="42" name="직사각형 62"/>
          <p:cNvSpPr/>
          <p:nvPr/>
        </p:nvSpPr>
        <p:spPr>
          <a:xfrm>
            <a:off x="154097" y="1753702"/>
            <a:ext cx="11360686" cy="4891647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0" y="341059"/>
            <a:ext cx="12204700" cy="46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416435"/>
            <a:ext cx="12192000" cy="655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64770" y="486136"/>
            <a:ext cx="1029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Rationale of Face generator –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프로그램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en-US" altLang="ko-KR" sz="28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Make_images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1086" y="1956437"/>
            <a:ext cx="1042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Celeba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데이터셋을 다운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-&gt; </a:t>
            </a:r>
            <a:r>
              <a:rPr lang="en-US" altLang="ko-KR" b="1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unittest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설치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-&gt;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학습용 모델 인풋을 만드는 함수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BBAB27-AA86-4460-B438-D636B5DC8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0" y="2435565"/>
            <a:ext cx="11350013" cy="420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80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63"/>
          <p:cNvSpPr/>
          <p:nvPr/>
        </p:nvSpPr>
        <p:spPr>
          <a:xfrm>
            <a:off x="150132" y="1308538"/>
            <a:ext cx="6123077" cy="4451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Discriminator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VS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Generator</a:t>
            </a:r>
          </a:p>
        </p:txBody>
      </p:sp>
      <p:sp>
        <p:nvSpPr>
          <p:cNvPr id="42" name="직사각형 62"/>
          <p:cNvSpPr/>
          <p:nvPr/>
        </p:nvSpPr>
        <p:spPr>
          <a:xfrm>
            <a:off x="154097" y="1753702"/>
            <a:ext cx="11360686" cy="4891647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0" y="341059"/>
            <a:ext cx="12204700" cy="46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416435"/>
            <a:ext cx="12192000" cy="655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64770" y="486136"/>
            <a:ext cx="1029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Rationale of Face generator –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프로그램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en-US" altLang="ko-KR" sz="28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Make_images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E19409-166F-4BFE-99EF-7AD07CF859BC}"/>
              </a:ext>
            </a:extLst>
          </p:cNvPr>
          <p:cNvSpPr/>
          <p:nvPr/>
        </p:nvSpPr>
        <p:spPr>
          <a:xfrm>
            <a:off x="467290" y="1990401"/>
            <a:ext cx="10803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Discriminator: </a:t>
            </a:r>
            <a:r>
              <a:rPr lang="ko-KR" altLang="en-US" b="1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인풋값이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fake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인지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real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인지 구별하는 신경망 함수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Generator: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노이즈로부터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Discriminator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에 인풋으로 줄 데이터를 생성하는 신경망 함수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136F38-D857-4083-AD5A-242C7372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0" y="2585591"/>
            <a:ext cx="11350013" cy="40597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D68571-7102-49FA-9864-376BDCAA1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32" y="2585591"/>
            <a:ext cx="11350013" cy="405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8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63"/>
          <p:cNvSpPr/>
          <p:nvPr/>
        </p:nvSpPr>
        <p:spPr>
          <a:xfrm>
            <a:off x="150132" y="1308538"/>
            <a:ext cx="6123077" cy="4451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Discriminator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VS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Generator</a:t>
            </a:r>
          </a:p>
        </p:txBody>
      </p:sp>
      <p:sp>
        <p:nvSpPr>
          <p:cNvPr id="42" name="직사각형 62"/>
          <p:cNvSpPr/>
          <p:nvPr/>
        </p:nvSpPr>
        <p:spPr>
          <a:xfrm>
            <a:off x="154097" y="1753702"/>
            <a:ext cx="11360686" cy="4891647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0" y="341059"/>
            <a:ext cx="12204700" cy="46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416435"/>
            <a:ext cx="12192000" cy="655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64770" y="486136"/>
            <a:ext cx="1029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Rationale of Face generator –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프로그램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en-US" altLang="ko-KR" sz="28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Make_images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E19409-166F-4BFE-99EF-7AD07CF859BC}"/>
              </a:ext>
            </a:extLst>
          </p:cNvPr>
          <p:cNvSpPr/>
          <p:nvPr/>
        </p:nvSpPr>
        <p:spPr>
          <a:xfrm>
            <a:off x="467290" y="1990401"/>
            <a:ext cx="108032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두 함수가 경쟁을 하면서 상호간의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Loss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를 계산하게 됨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Discriminator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의 경우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fake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를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fake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라고 이야기해야 하고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real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을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real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이라고 이야기해야 함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real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에 점수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점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, fake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에 점수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0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점의 경우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“real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을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fake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로 잘못 인식했을 경우에는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-1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점“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컴퓨터 연산능력 및 시간적 문제로 인해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11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단계까지 진행하고 멈추었음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74A04D9-E5EA-4DA3-AD0F-F1799C2D2217}"/>
              </a:ext>
            </a:extLst>
          </p:cNvPr>
          <p:cNvGrpSpPr/>
          <p:nvPr/>
        </p:nvGrpSpPr>
        <p:grpSpPr>
          <a:xfrm>
            <a:off x="1733927" y="1753701"/>
            <a:ext cx="8201025" cy="4878278"/>
            <a:chOff x="9110662" y="1532525"/>
            <a:chExt cx="8201025" cy="62484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1859172-8655-48E1-9F9B-C80CEE49A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1154" y="1532525"/>
              <a:ext cx="8130533" cy="2667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8A3C9B3-CB80-4FB6-92A6-CE68939D5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0662" y="4199525"/>
              <a:ext cx="8201025" cy="3581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514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63"/>
          <p:cNvSpPr/>
          <p:nvPr/>
        </p:nvSpPr>
        <p:spPr>
          <a:xfrm>
            <a:off x="150132" y="1308538"/>
            <a:ext cx="6123077" cy="4451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Model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최적화 및 샘플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output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출력 함수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2" name="직사각형 62"/>
          <p:cNvSpPr/>
          <p:nvPr/>
        </p:nvSpPr>
        <p:spPr>
          <a:xfrm>
            <a:off x="154097" y="1753702"/>
            <a:ext cx="11360686" cy="4891647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0" y="341059"/>
            <a:ext cx="12204700" cy="46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416435"/>
            <a:ext cx="12192000" cy="655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64770" y="486136"/>
            <a:ext cx="1029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Rationale of Face generator –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프로그램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en-US" altLang="ko-KR" sz="28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Make_images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49C0E0-4C03-4345-91AC-4F9215621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0" y="2609850"/>
            <a:ext cx="11350013" cy="40355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D238C-C43F-48F9-BD7A-B95E11CC2218}"/>
              </a:ext>
            </a:extLst>
          </p:cNvPr>
          <p:cNvSpPr/>
          <p:nvPr/>
        </p:nvSpPr>
        <p:spPr>
          <a:xfrm>
            <a:off x="432829" y="1990401"/>
            <a:ext cx="10803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모델을 최적화하는 함수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‘</a:t>
            </a:r>
            <a:r>
              <a:rPr lang="en-US" altLang="ko-KR" b="1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model_opt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’ ,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generator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의 결과물을 출력하는 </a:t>
            </a:r>
            <a:r>
              <a:rPr lang="en-US" altLang="ko-KR" b="1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show_generator_output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함수를 제작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481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63"/>
          <p:cNvSpPr/>
          <p:nvPr/>
        </p:nvSpPr>
        <p:spPr>
          <a:xfrm>
            <a:off x="150132" y="1308538"/>
            <a:ext cx="6123077" cy="44516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실제 모델 학습 함수인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‘train’</a:t>
            </a:r>
          </a:p>
        </p:txBody>
      </p:sp>
      <p:sp>
        <p:nvSpPr>
          <p:cNvPr id="42" name="직사각형 62"/>
          <p:cNvSpPr/>
          <p:nvPr/>
        </p:nvSpPr>
        <p:spPr>
          <a:xfrm>
            <a:off x="154097" y="1753702"/>
            <a:ext cx="11360686" cy="4891647"/>
          </a:xfrm>
          <a:prstGeom prst="rect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25000"/>
              </a:lnSpc>
              <a:buFont typeface="Wingdings" pitchFamily="2" charset="2"/>
              <a:buChar char="ü"/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  <a:p>
            <a:pPr marL="171450" indent="-171450">
              <a:lnSpc>
                <a:spcPct val="125000"/>
              </a:lnSpc>
            </a:pPr>
            <a:endParaRPr lang="en-US" altLang="ko-KR" sz="1200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  <a:cs typeface="나눔고딕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0" y="341059"/>
            <a:ext cx="12204700" cy="46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416435"/>
            <a:ext cx="12192000" cy="655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64770" y="486136"/>
            <a:ext cx="1029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Rationale of Face generator –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프로그램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en-US" altLang="ko-KR" sz="28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Make_images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BD238C-C43F-48F9-BD7A-B95E11CC2218}"/>
              </a:ext>
            </a:extLst>
          </p:cNvPr>
          <p:cNvSpPr/>
          <p:nvPr/>
        </p:nvSpPr>
        <p:spPr>
          <a:xfrm>
            <a:off x="432829" y="1885240"/>
            <a:ext cx="108032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실제 모델 학습에 이용되는 함수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각 스텝마다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generator, discriminator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의 </a:t>
            </a:r>
            <a:r>
              <a:rPr lang="en-US" altLang="ko-KR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loss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값을 출력하고 샘플 결과를 </a:t>
            </a:r>
            <a:r>
              <a:rPr lang="en-US" altLang="ko-KR" b="1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png</a:t>
            </a:r>
            <a:r>
              <a:rPr lang="ko-KR" altLang="en-US" b="1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형식으로 저장</a:t>
            </a:r>
            <a:endParaRPr lang="en-US" altLang="ko-KR" b="1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26D959-A07A-4297-93FB-E89ADD4F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70" y="2547253"/>
            <a:ext cx="11401425" cy="4105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B25231-2DA2-467C-BBA5-69FD4C31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70" y="2547252"/>
            <a:ext cx="11401425" cy="40675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20B16C-5627-4415-9CEA-F1797E6F7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70" y="2563531"/>
            <a:ext cx="49244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7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직사각형 83"/>
          <p:cNvSpPr/>
          <p:nvPr/>
        </p:nvSpPr>
        <p:spPr>
          <a:xfrm>
            <a:off x="1" y="341106"/>
            <a:ext cx="12204700" cy="460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418536"/>
            <a:ext cx="12192000" cy="6554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>
              <a:solidFill>
                <a:schemeClr val="tx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98313" y="1945254"/>
            <a:ext cx="5472000" cy="4723560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74634" y="1900966"/>
            <a:ext cx="5472000" cy="4767848"/>
          </a:xfrm>
          <a:prstGeom prst="rect">
            <a:avLst/>
          </a:prstGeom>
          <a:noFill/>
          <a:ln w="31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00500" y="1831179"/>
            <a:ext cx="4949512" cy="264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050190" y="1810110"/>
            <a:ext cx="4919650" cy="2646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94694" y="1811012"/>
            <a:ext cx="409188" cy="337568"/>
            <a:chOff x="143339" y="5610502"/>
            <a:chExt cx="409188" cy="337568"/>
          </a:xfrm>
        </p:grpSpPr>
        <p:sp>
          <p:nvSpPr>
            <p:cNvPr id="25" name="눈물 방울 24"/>
            <p:cNvSpPr/>
            <p:nvPr/>
          </p:nvSpPr>
          <p:spPr>
            <a:xfrm>
              <a:off x="143339" y="5610502"/>
              <a:ext cx="409188" cy="337568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201172" y="5636562"/>
              <a:ext cx="293522" cy="285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667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1</a:t>
              </a:r>
              <a:endParaRPr lang="ko-KR" altLang="en-US" sz="1600" b="1" dirty="0">
                <a:solidFill>
                  <a:srgbClr val="667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6423720" y="1820504"/>
            <a:ext cx="409188" cy="337568"/>
            <a:chOff x="6144007" y="5610502"/>
            <a:chExt cx="409188" cy="337568"/>
          </a:xfrm>
        </p:grpSpPr>
        <p:sp>
          <p:nvSpPr>
            <p:cNvPr id="28" name="눈물 방울 27"/>
            <p:cNvSpPr/>
            <p:nvPr/>
          </p:nvSpPr>
          <p:spPr>
            <a:xfrm>
              <a:off x="6144007" y="5610502"/>
              <a:ext cx="409188" cy="337568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latin typeface="-윤고딕330" panose="02030504000101010101" pitchFamily="18" charset="-127"/>
                  <a:ea typeface="-윤고딕330" panose="02030504000101010101" pitchFamily="18" charset="-127"/>
                </a:rPr>
                <a:t>2</a:t>
              </a:r>
              <a:endParaRPr lang="ko-KR" altLang="en-US" sz="2000" b="1" dirty="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6201840" y="5636562"/>
              <a:ext cx="293522" cy="2854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667789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</a:t>
              </a:r>
              <a:endParaRPr lang="ko-KR" altLang="en-US" sz="1600" b="1" dirty="0">
                <a:solidFill>
                  <a:srgbClr val="667789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4694" y="1229716"/>
            <a:ext cx="631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※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celeba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데이터셋을 학습하고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output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을 출력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8928" y="1683937"/>
            <a:ext cx="892672" cy="444359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en-US" altLang="ko-KR" sz="1000" spc="-100" dirty="0">
                <a:latin typeface="-윤고딕330" pitchFamily="18" charset="-127"/>
                <a:ea typeface="-윤고딕330" pitchFamily="18" charset="-127"/>
                <a:cs typeface="조선일보명조" pitchFamily="18" charset="-127"/>
              </a:rPr>
              <a:t>Method</a:t>
            </a:r>
            <a:endParaRPr lang="ko-KR" altLang="en-US" sz="1000" spc="-100" dirty="0">
              <a:latin typeface="-윤고딕330" pitchFamily="18" charset="-127"/>
              <a:ea typeface="-윤고딕330" pitchFamily="18" charset="-127"/>
              <a:cs typeface="조선일보명조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6049" y="2183166"/>
            <a:ext cx="53319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데이터셋을 다운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-&gt;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학습 데이터셋으로 변환 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-&gt;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학습을 시키고 아웃풋을 생성</a:t>
            </a:r>
            <a:endParaRPr lang="en-US" altLang="ko-KR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-&gt;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생성된 </a:t>
            </a:r>
            <a:r>
              <a:rPr lang="en-US" altLang="ko-KR" dirty="0" err="1">
                <a:latin typeface="-윤고딕330" panose="02030504000101010101" pitchFamily="18" charset="-127"/>
                <a:ea typeface="-윤고딕330" panose="02030504000101010101" pitchFamily="18" charset="-127"/>
              </a:rPr>
              <a:t>png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파일의 사이즈를 변환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4770" y="456640"/>
            <a:ext cx="111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Rationale of Face generator – </a:t>
            </a:r>
            <a:r>
              <a:rPr lang="ko-KR" altLang="en-US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프로그램 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en-US" altLang="ko-KR" sz="28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Make_images</a:t>
            </a:r>
            <a:r>
              <a:rPr lang="en-US" altLang="ko-KR" sz="28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A26ED5-190F-4166-B082-305BA6267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94" y="3185175"/>
            <a:ext cx="11439525" cy="3430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F2467C-466B-4F68-92EE-A40327481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471" y="2480812"/>
            <a:ext cx="4441017" cy="387691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C31D383-7B8B-4A85-B868-10B07468C956}"/>
              </a:ext>
            </a:extLst>
          </p:cNvPr>
          <p:cNvSpPr txBox="1"/>
          <p:nvPr/>
        </p:nvSpPr>
        <p:spPr>
          <a:xfrm>
            <a:off x="6854412" y="2261845"/>
            <a:ext cx="5331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결과물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(25</a:t>
            </a:r>
            <a:r>
              <a:rPr lang="ko-KR" altLang="en-US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개의 사진 자체 생성</a:t>
            </a:r>
            <a:r>
              <a:rPr lang="en-US" altLang="ko-KR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80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-윤고딕330" panose="02030504000101010101" pitchFamily="18" charset="-127"/>
            <a:ea typeface="-윤고딕330" panose="0203050400010101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674</Words>
  <Application>Microsoft Office PowerPoint</Application>
  <PresentationFormat>와이드스크린</PresentationFormat>
  <Paragraphs>131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2" baseType="lpstr">
      <vt:lpstr>HY헤드라인M</vt:lpstr>
      <vt:lpstr>나눔고딕</vt:lpstr>
      <vt:lpstr>맑은 고딕</vt:lpstr>
      <vt:lpstr>-윤고딕330</vt:lpstr>
      <vt:lpstr>-윤고딕350</vt:lpstr>
      <vt:lpstr>Arial</vt:lpstr>
      <vt:lpstr>Calibri</vt:lpstr>
      <vt:lpstr>Calibri Light</vt:lpstr>
      <vt:lpstr>Franklin Gothic Medium Cond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민기 조</cp:lastModifiedBy>
  <cp:revision>13</cp:revision>
  <dcterms:created xsi:type="dcterms:W3CDTF">2015-12-05T02:34:18Z</dcterms:created>
  <dcterms:modified xsi:type="dcterms:W3CDTF">2018-12-09T07:40:33Z</dcterms:modified>
</cp:coreProperties>
</file>